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notesMasterIdLst>
    <p:notesMasterId r:id="rId19"/>
  </p:notesMasterIdLst>
  <p:sldIdLst>
    <p:sldId id="324" r:id="rId2"/>
    <p:sldId id="326" r:id="rId3"/>
    <p:sldId id="327" r:id="rId4"/>
    <p:sldId id="341" r:id="rId5"/>
    <p:sldId id="342" r:id="rId6"/>
    <p:sldId id="263" r:id="rId7"/>
    <p:sldId id="343" r:id="rId8"/>
    <p:sldId id="35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5153F-D2A6-4996-9BE2-E928F1BC53F1}" type="datetimeFigureOut">
              <a:rPr lang="en-US" smtClean="0"/>
              <a:t>17/1/2023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FF241-244B-4DE1-974E-285777D0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6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03642-ACEB-40CC-AF60-34D25A02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14BE-9468-435B-BC0B-0A7FFDFEF6DB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D8319-81DB-406B-A056-70956018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3BB44-55E1-4941-BBA7-C7451829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B176-CF8C-4A39-874D-58309C0BB6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776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F9CA5-8BED-47F6-85FB-919A4412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72E77-6F86-4F91-85ED-4D40D45CA1AF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6E9C-1F9F-4FFB-AAB1-580C9047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3EF7-2D7C-4376-8525-4243BD7F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229B-89B5-4AA8-A0F7-6393F8990F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233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3405-A551-4E91-8370-12FF9BB0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E5D1-8B8B-4A2B-AF3B-FBC8973C0715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53A19-A57F-4979-9A9D-057DB3B0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013D6-A55C-4728-8D5F-BD2E8866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09EC-99E3-4B15-AB9F-C1FC9FBAAE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0747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E51CA-3383-4E8F-8C88-3CE57514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© Prashant Krishnamurthy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3BA00-70EC-406A-9FE9-C411376D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Telecommunications Program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35655-BD67-4244-A078-0C114926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B088E-1F97-4770-BEC1-C0D7547ABA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331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EC908-FF26-4661-9AEC-2C266247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© Prashant Krishnamurthy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8D654-E137-425F-946F-A673841F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Telecommunications Program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F77A3-87C7-462B-A886-E439F530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9AE40-1AE9-4AC4-8A22-B551706D44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779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354AA-D6B3-425E-A8A2-ED921F6D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32F4-08A0-4B3A-A8D0-6D1BF1619699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C3DE-AEE5-4F46-B173-C9A04A8E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2FB4-E163-4FA4-B2DA-C2BFD1B0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4FA2-7066-49C8-8C80-94E2E1C099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455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AFF3-E9AB-40EF-915A-13B0929E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13C9-571A-46D4-A9C6-00D70B5F0E3D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C12BE-8E0E-4DAE-82B4-1C3C5A68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1D9F-AD83-4BC4-9438-DED36E29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A445-723B-40D6-A793-76C44A3FF4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691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F1FF2E-9F67-4F90-8497-A6D0D4A4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02C5-5F22-4ED2-8069-D1443ABF6913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E35087-1D51-4411-AB43-E23741EC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180D96-3E19-4EC8-B027-37C9169C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D7F68-44CE-4489-A8E0-BF85519814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285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E85083-5320-4B07-8B00-8CF93173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45B8-49CA-47F0-8D9B-5DF2E04FCB77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4694C9-B522-455D-89D8-969DD8AA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74E092-B38F-406A-B9E3-AA5729BA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35E1-B562-439C-8343-D10F5CA096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380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73DE9A3-A2E7-4842-8C4A-9977695C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C732-BB73-435C-A9F5-85264A7BB259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CD4F27-4746-4BC8-A7A5-2F69F837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A93E8C-09FE-4611-9CA1-3961F2EF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393C-DE68-40BC-9DE2-6BE39A379D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86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8473D4-DD8E-4D44-92A1-9872C768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EC4D-CE74-4224-B2B7-D789D9332F50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FA4984-D572-4510-B988-CAE0D0FE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13E5BC-02B5-4C63-82D0-CA1FD248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B8BB-93BE-4D5F-889F-22212A98D2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899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AE57BD-F33C-4770-81C0-11562CB1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79C2-9657-4D4C-91F8-0CA58D5B8CEE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D298C5-3E5F-4561-A092-81265461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7B9FD9-9E1D-4C67-99C9-2C06E9F6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3BCD-0CFC-4B1B-B881-B2263E249E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61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EDB579-6395-477B-BA87-07ED8A37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67D2-F820-48A7-B0BE-D8759FE96F91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F84B71-F7EC-4BED-9FAE-35EAC330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0AA390-FFED-4E18-9F7B-324FF602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A739-A7B1-4767-8504-4430777385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52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DD52AF6-A31F-4F71-ACFA-3D27C2F56A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5BB4B4C-E22D-4958-8A76-429B5B4A0F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0AFE8-22FD-484C-9B48-7FF4886A1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0531C84-30F8-4605-96F6-A4B9F29E56CA}" type="datetime1">
              <a:rPr lang="en-US"/>
              <a:pPr>
                <a:defRPr/>
              </a:pPr>
              <a:t>17/1/2023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18769-35A2-457D-93B1-108976A0A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9957-836F-4F49-9DA8-7C7D12CA2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9E9566-68F2-4058-A399-4A45FA356B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493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6ED01F7-1C70-48F3-A679-3D2EFA86D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600" dirty="0"/>
              <a:t>Wireless Wide Area Network WWAN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8D138BE-0A98-35BD-62D6-D16C0B40F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5EA29BB-AA26-44C8-85A6-72F13167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1586B9-47E7-4AED-AF1A-BA213C85599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1026" name="Picture 2" descr="A graphic explaining that 5G is the fifth generation wireless network, highlighting key features and use-cases: mobile broadband, massive IoT, and mission-critical services.">
            <a:extLst>
              <a:ext uri="{FF2B5EF4-FFF2-40B4-BE49-F238E27FC236}">
                <a16:creationId xmlns:a16="http://schemas.microsoft.com/office/drawing/2014/main" id="{6FF743D1-0083-3FAB-8DCB-25CA6A033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51" y="3472463"/>
            <a:ext cx="3257454" cy="32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GSM (Global System for Mobile Communications)</a:t>
            </a:r>
          </a:p>
          <a:p>
            <a:r>
              <a:rPr lang="en-GB" dirty="0"/>
              <a:t>Its started since 1991, (2 G).</a:t>
            </a:r>
          </a:p>
          <a:p>
            <a:r>
              <a:rPr lang="en-GB" dirty="0"/>
              <a:t>It uses digital systems</a:t>
            </a:r>
          </a:p>
          <a:p>
            <a:r>
              <a:rPr lang="en-GB" dirty="0"/>
              <a:t>It uses TDMA as access method</a:t>
            </a:r>
          </a:p>
          <a:p>
            <a:r>
              <a:rPr lang="en-GB" dirty="0"/>
              <a:t>GSM operates in 900 MHz band (890 MHz - 960 MHz)</a:t>
            </a:r>
          </a:p>
          <a:p>
            <a:r>
              <a:rPr lang="en-GB" dirty="0"/>
              <a:t>GSM Data rate is 9.6 ~ 14.4 Kbps.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1487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Times New Roman" panose="02020603050405020304" pitchFamily="18" charset="0"/>
              </a:rPr>
              <a:t>GPRS (General Packet Radio Service)</a:t>
            </a:r>
          </a:p>
          <a:p>
            <a:r>
              <a:rPr lang="en-GB" dirty="0"/>
              <a:t>GPRS is an alternative to circuit-switched voice connection (2.5 G, since 2000+)</a:t>
            </a:r>
          </a:p>
          <a:p>
            <a:r>
              <a:rPr lang="en-GB" dirty="0"/>
              <a:t>GPRS uses Internet Protocol</a:t>
            </a:r>
          </a:p>
          <a:p>
            <a:r>
              <a:rPr lang="en-GB" dirty="0"/>
              <a:t>Its used in smartphones </a:t>
            </a:r>
          </a:p>
          <a:p>
            <a:r>
              <a:rPr lang="en-GB" dirty="0"/>
              <a:t>GPRS Data rate is 114 Kbps. </a:t>
            </a:r>
          </a:p>
          <a:p>
            <a:r>
              <a:rPr lang="en-GB" dirty="0"/>
              <a:t>Transmit and receive E-mails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427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Times New Roman" panose="02020603050405020304" pitchFamily="18" charset="0"/>
              </a:rPr>
              <a:t>EDGE (Enhanced Data Rate for GSM Evolution)</a:t>
            </a:r>
          </a:p>
          <a:p>
            <a:r>
              <a:rPr lang="en-GB" dirty="0"/>
              <a:t>EDGE is a digital technology based on GSM technology (2.75 G), since 2003.</a:t>
            </a:r>
          </a:p>
          <a:p>
            <a:r>
              <a:rPr lang="en-GB" dirty="0"/>
              <a:t>Mobile Phones should support EDGE technology</a:t>
            </a:r>
          </a:p>
          <a:p>
            <a:r>
              <a:rPr lang="en-GB" dirty="0"/>
              <a:t>EDGE technology available in more than 170 countries all over the world.</a:t>
            </a:r>
          </a:p>
          <a:p>
            <a:r>
              <a:rPr lang="en-GB" dirty="0"/>
              <a:t>EDGE Data rate is 474 Kbps.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478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GB" dirty="0"/>
              <a:t>MTS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FR" altLang="en-US" sz="3200" b="1" dirty="0">
                <a:latin typeface="+mj-lt"/>
              </a:rPr>
              <a:t>UMTS (Universal Mobile </a:t>
            </a:r>
            <a:r>
              <a:rPr lang="fr-FR" altLang="en-US" sz="3200" b="1" dirty="0" err="1">
                <a:latin typeface="+mj-lt"/>
              </a:rPr>
              <a:t>Telecommunications</a:t>
            </a:r>
            <a:r>
              <a:rPr lang="fr-FR" altLang="en-US" sz="3200" b="1" dirty="0">
                <a:latin typeface="+mj-lt"/>
              </a:rPr>
              <a:t> System)</a:t>
            </a:r>
          </a:p>
          <a:p>
            <a:r>
              <a:rPr lang="en-GB" dirty="0"/>
              <a:t>UMTS is a voice and high-speed data technology (3G) based on GSM technology.</a:t>
            </a:r>
          </a:p>
          <a:p>
            <a:r>
              <a:rPr lang="en-GB" dirty="0"/>
              <a:t>WCDMA (Wideband-CDMA) &amp; UMTS are used interchangeably.</a:t>
            </a:r>
          </a:p>
          <a:p>
            <a:r>
              <a:rPr lang="en-GB" dirty="0"/>
              <a:t>UMTS based on Internet Protocol (IP) .</a:t>
            </a:r>
          </a:p>
          <a:p>
            <a:r>
              <a:rPr lang="en-GB" dirty="0"/>
              <a:t>UMTS Data rate is 384 Kbps (original release).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95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HSPA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3200" b="1" dirty="0">
                <a:latin typeface="Times New Roman" panose="02020603050405020304" pitchFamily="18" charset="0"/>
              </a:rPr>
              <a:t>HSPA (High Speed Packet Access)</a:t>
            </a:r>
          </a:p>
          <a:p>
            <a:r>
              <a:rPr lang="en-GB" dirty="0"/>
              <a:t>HSPA is a terminology used when both HSDPA (High Speed Downlink Packet Access and HSUPA (High Speed Uplink Packet Access) are deployed in a network.</a:t>
            </a:r>
          </a:p>
          <a:p>
            <a:r>
              <a:rPr lang="en-GB" dirty="0"/>
              <a:t>Speed 14 Mbps on downlink &amp; 5.8 Mbps on uplink in a 5Mhz channel.</a:t>
            </a:r>
          </a:p>
          <a:p>
            <a:r>
              <a:rPr lang="en-GB" dirty="0"/>
              <a:t>HSPA+: (Evolved HSPA) speed is 21 Mbps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1946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Times New Roman" panose="02020603050405020304" pitchFamily="18" charset="0"/>
              </a:rPr>
              <a:t>LTE – Long Term Evolution </a:t>
            </a:r>
          </a:p>
          <a:p>
            <a:pPr eaLnBrk="1" hangingPunct="1"/>
            <a:r>
              <a:rPr lang="en-GB" dirty="0"/>
              <a:t>It is 4G Technology, since 2009.</a:t>
            </a:r>
          </a:p>
          <a:p>
            <a:pPr eaLnBrk="1" hangingPunct="1"/>
            <a:r>
              <a:rPr lang="en-GB" dirty="0"/>
              <a:t>It is based on GSM/EDGE and UMTS/HSPA Technologies.</a:t>
            </a:r>
          </a:p>
          <a:p>
            <a:pPr eaLnBrk="1" hangingPunct="1"/>
            <a:r>
              <a:rPr lang="en-GB" dirty="0"/>
              <a:t>Its main objective is to increase the capacity and speed of wireless data networks. </a:t>
            </a:r>
          </a:p>
          <a:p>
            <a:pPr eaLnBrk="1" hangingPunct="1"/>
            <a:r>
              <a:rPr lang="en-GB" dirty="0"/>
              <a:t>LTE Average Speed is 50 Mbps</a:t>
            </a:r>
          </a:p>
          <a:p>
            <a:pPr eaLnBrk="1" hangingPunct="1"/>
            <a:r>
              <a:rPr lang="en-GB" dirty="0"/>
              <a:t>LTE operates in 2100 MHz band </a:t>
            </a:r>
          </a:p>
          <a:p>
            <a:pPr eaLnBrk="1" hangingPunct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353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2CA-9417-A646-B8A4-5DD28082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5F45-EBC3-D0E7-9296-02148E14C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dirty="0"/>
              <a:t>5G stands for the fifth generation of mobile networks</a:t>
            </a:r>
          </a:p>
          <a:p>
            <a:pPr eaLnBrk="1" hangingPunct="1"/>
            <a:r>
              <a:rPr lang="en-GB" dirty="0"/>
              <a:t>The 5G New Radio (NR) technology is based on OFDMA</a:t>
            </a:r>
          </a:p>
          <a:p>
            <a:pPr eaLnBrk="1" hangingPunct="1"/>
            <a:r>
              <a:rPr lang="en-GB" dirty="0"/>
              <a:t>Average download speeds of around 400 Mbps</a:t>
            </a:r>
          </a:p>
          <a:p>
            <a:r>
              <a:rPr lang="en-GB" dirty="0"/>
              <a:t>The higher frequency bands for 5G have limited coverage but very low latency</a:t>
            </a:r>
          </a:p>
          <a:p>
            <a:r>
              <a:rPr lang="en-GB" dirty="0"/>
              <a:t>5G networks operate on rarely used radio </a:t>
            </a:r>
            <a:r>
              <a:rPr lang="en-GB" dirty="0" err="1"/>
              <a:t>millimeter</a:t>
            </a:r>
            <a:r>
              <a:rPr lang="en-GB" dirty="0"/>
              <a:t> bands in the 30 GHz to 300 GHz range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DC00-CC3B-8BEF-E49C-634732F7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2132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356B-93C2-BA44-34F5-BC4057D4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WWAN Security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91BDF-4F5B-5C81-0065-B1C48B0D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UICC (Universal Integrated Circuit Card) is a new generation of SIM, it stores pre-shared key, and Performs cryptographic operations for authentication.</a:t>
            </a:r>
          </a:p>
          <a:p>
            <a:r>
              <a:rPr lang="en-GB" dirty="0"/>
              <a:t>Authentication and Key Agreement (AKA) is the protocol used for devices to authenticate with the carrier to gain network </a:t>
            </a:r>
            <a:r>
              <a:rPr lang="en-GB"/>
              <a:t>access. The </a:t>
            </a:r>
            <a:r>
              <a:rPr lang="en-GB" dirty="0"/>
              <a:t>cryptographic keys needed to encrypt calls are generated upon completion of the AKA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9BC20-B42B-5627-9501-003D14FB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89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6B1D-E237-FE5E-F977-3D4617F8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20E1-31C5-EE10-F13D-422E1DB1A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WWAN is a form of wireless network uses cellular network technology such as Global System for Mobile Communications (GSM).</a:t>
            </a:r>
          </a:p>
          <a:p>
            <a:r>
              <a:rPr lang="en-GB" dirty="0"/>
              <a:t>A  cellular network uses a large number of low-power wireless transmitters to create cells - the basic geographic service area of a wireless communications system-.</a:t>
            </a:r>
          </a:p>
          <a:p>
            <a:r>
              <a:rPr lang="en-GB" dirty="0"/>
              <a:t>Mobile  users  travel  from  cell  to  cell,  their  conversations  are handed of between cells to maintain seamless service.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6BFE4-7050-EE3E-91B0-70595F67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710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05C1E-874D-228D-0A36-5EAB9BFF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Network Organization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C0F38-3916-7556-95F5-704934C0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547E9-18E0-BE0E-081A-71EA5E4F7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C047AB-6DE9-D76D-3582-206047FC0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67" y="1413606"/>
            <a:ext cx="5319419" cy="429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57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4101-E3D8-D1B7-4C6B-58306778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of cellular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262B-7375-8953-D1B2-F599C423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1275"/>
          </a:xfrm>
        </p:spPr>
        <p:txBody>
          <a:bodyPr/>
          <a:lstStyle/>
          <a:p>
            <a:r>
              <a:rPr lang="en-GB" dirty="0"/>
              <a:t>Cells can be added to accommodate growth, creating new cells in unserved areas or overlaying cells in existing areas.</a:t>
            </a:r>
          </a:p>
          <a:p>
            <a:r>
              <a:rPr lang="en-GB" dirty="0"/>
              <a:t>The  cellular  architecture  consists  of  a  backbone  network with  fixed  base  stations  (BSs)  interconnected  through  a fixed network (usually wired), and of mobile stations (MSs) that communicate with the base stations via wireless links.</a:t>
            </a:r>
          </a:p>
          <a:p>
            <a:r>
              <a:rPr lang="en-GB" dirty="0"/>
              <a:t>The  geographic  area  within  which  mobile  stations  (MSs) can  communicate  with  a  particular  base  station  (BS)  is referred to a cell.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986AD-573D-933C-68BC-76F8267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85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4101-E3D8-D1B7-4C6B-58306778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of cellular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262B-7375-8953-D1B2-F599C423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1275"/>
          </a:xfrm>
        </p:spPr>
        <p:txBody>
          <a:bodyPr/>
          <a:lstStyle/>
          <a:p>
            <a:r>
              <a:rPr lang="en-GB" dirty="0" err="1"/>
              <a:t>Neighboring</a:t>
            </a:r>
            <a:r>
              <a:rPr lang="en-GB" dirty="0"/>
              <a:t>  cells  overlap  with  each  other,  thus  ensuring continuity  of  communications  when  the  users  move  from one cell to another.</a:t>
            </a:r>
          </a:p>
          <a:p>
            <a:r>
              <a:rPr lang="en-GB" dirty="0"/>
              <a:t>The  MSs  communicate  with  each  other,    and  with  other networks,   through   the   base   stations   and   the   backbone network.</a:t>
            </a:r>
          </a:p>
          <a:p>
            <a:r>
              <a:rPr lang="en-GB" dirty="0"/>
              <a:t>A  set  of  channels  (frequencies) are  allocated  to  each  base station.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986AD-573D-933C-68BC-76F8267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2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69C07-C37E-4803-870E-D85C5E7E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WWANs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F5E89-24C1-471B-A839-49BB7101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D25993-5B3A-4FD8-A510-5BBD514BA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587" y="1690688"/>
            <a:ext cx="8470697" cy="480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3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4101-E3D8-D1B7-4C6B-58306778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262B-7375-8953-D1B2-F599C423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1275"/>
          </a:xfrm>
        </p:spPr>
        <p:txBody>
          <a:bodyPr/>
          <a:lstStyle/>
          <a:p>
            <a:r>
              <a:rPr lang="en-GB" dirty="0"/>
              <a:t>The  procedure  of  moving  from  one  cell  to another,  while  a  call  is  in  progress,  is  called handoff.</a:t>
            </a:r>
          </a:p>
          <a:p>
            <a:r>
              <a:rPr lang="en-GB" dirty="0"/>
              <a:t>While  performing  handoff,  the  MS  requires that  the  BS  in  the  cell  where  it  has  moved allocates a channel.</a:t>
            </a:r>
          </a:p>
          <a:p>
            <a:r>
              <a:rPr lang="en-GB" dirty="0"/>
              <a:t>If  channel  is  not  available  in  the  new  cell,  the handoff  call  is  blocked  and  blocking  is  called handoff blocking.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986AD-573D-933C-68BC-76F8267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577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A023-01B9-FE7E-629B-63E49C02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6E57C-620B-69A2-C801-21D7835E2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E7B1A-38A4-8062-6EAE-8A85CAAE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1AD535-66C4-6787-D110-B37A2226D6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6"/>
          <a:stretch/>
        </p:blipFill>
        <p:spPr bwMode="auto">
          <a:xfrm>
            <a:off x="1034561" y="1767821"/>
            <a:ext cx="10286212" cy="354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50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B10F-C2C2-9FA4-61B4-10061DC3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WWAN Technologies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C66A-AF41-DA08-DBD2-05A9A0259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GSM (Global System for Mobile Communications)</a:t>
            </a:r>
          </a:p>
          <a:p>
            <a:r>
              <a:rPr lang="en-GB" dirty="0"/>
              <a:t>GPRS (General Packet Radio Service)</a:t>
            </a:r>
          </a:p>
          <a:p>
            <a:r>
              <a:rPr lang="en-GB" dirty="0"/>
              <a:t>EDGE (Enhanced Data Rate for GSM Evolution)</a:t>
            </a:r>
          </a:p>
          <a:p>
            <a:r>
              <a:rPr lang="en-GB" dirty="0"/>
              <a:t>UMTS (Universal Mobile Telecommunications System)</a:t>
            </a:r>
          </a:p>
          <a:p>
            <a:r>
              <a:rPr lang="en-GB" dirty="0"/>
              <a:t>HSPA (High Speed Packet Access)</a:t>
            </a:r>
          </a:p>
          <a:p>
            <a:r>
              <a:rPr lang="en-GB" dirty="0"/>
              <a:t>LTE (Long Term Evolution)</a:t>
            </a:r>
          </a:p>
          <a:p>
            <a:r>
              <a:rPr lang="en-GB" dirty="0"/>
              <a:t>5G</a:t>
            </a:r>
          </a:p>
          <a:p>
            <a:pPr marL="0" indent="0">
              <a:buNone/>
            </a:pPr>
            <a:r>
              <a:rPr lang="en-GB" dirty="0"/>
              <a:t>Evolution of Mobile technology: 0G, 1G, 2G, 3G, 4G &amp; 5G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17539-CC80-2F4A-7E7F-2EC7C59F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21759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816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1_Office Theme</vt:lpstr>
      <vt:lpstr>Wireless Wide Area Network WWAN</vt:lpstr>
      <vt:lpstr>WWAN</vt:lpstr>
      <vt:lpstr>Cellular Network Organization</vt:lpstr>
      <vt:lpstr>Principles of cellular networks</vt:lpstr>
      <vt:lpstr>Principles of cellular networks</vt:lpstr>
      <vt:lpstr>Architecture of WWANs</vt:lpstr>
      <vt:lpstr>Handoff</vt:lpstr>
      <vt:lpstr>PowerPoint Presentation</vt:lpstr>
      <vt:lpstr>WWAN Technologies</vt:lpstr>
      <vt:lpstr>GSM</vt:lpstr>
      <vt:lpstr>GPRS</vt:lpstr>
      <vt:lpstr>EDGE</vt:lpstr>
      <vt:lpstr>UMTS</vt:lpstr>
      <vt:lpstr>HSPA</vt:lpstr>
      <vt:lpstr>LTE</vt:lpstr>
      <vt:lpstr>5G</vt:lpstr>
      <vt:lpstr>WWAN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 Wireless Communication Networks Chapter 1</dc:title>
  <dc:creator>Feng Ye</dc:creator>
  <cp:lastModifiedBy>Firas najjar</cp:lastModifiedBy>
  <cp:revision>53</cp:revision>
  <dcterms:created xsi:type="dcterms:W3CDTF">2021-10-17T03:15:07Z</dcterms:created>
  <dcterms:modified xsi:type="dcterms:W3CDTF">2023-01-17T05:13:30Z</dcterms:modified>
</cp:coreProperties>
</file>